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8"/>
  </p:notesMasterIdLst>
  <p:handoutMasterIdLst>
    <p:handoutMasterId r:id="rId9"/>
  </p:handoutMasterIdLst>
  <p:sldIdLst>
    <p:sldId id="261" r:id="rId2"/>
    <p:sldId id="655" r:id="rId3"/>
    <p:sldId id="656" r:id="rId4"/>
    <p:sldId id="658" r:id="rId5"/>
    <p:sldId id="657" r:id="rId6"/>
    <p:sldId id="659" r:id="rId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8" autoAdjust="0"/>
    <p:restoredTop sz="91768" autoAdjust="0"/>
  </p:normalViewPr>
  <p:slideViewPr>
    <p:cSldViewPr>
      <p:cViewPr varScale="1">
        <p:scale>
          <a:sx n="83" d="100"/>
          <a:sy n="8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06/02/1443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fa-IR" sz="3600" b="1" dirty="0">
                <a:solidFill>
                  <a:srgbClr val="FFFF00"/>
                </a:solidFill>
                <a:effectLst/>
                <a:cs typeface="B Nazanin" pitchFamily="2" charset="-78"/>
              </a:rPr>
              <a:t>روشهاي جمع آوري داده ها : </a:t>
            </a:r>
            <a:r>
              <a:rPr lang="fa-IR" dirty="0">
                <a:effectLst/>
                <a:cs typeface="B Nazanin" pitchFamily="2" charset="-78"/>
              </a:rPr>
              <a:t>عمليات جمع آوري داده هاي مورد نياز بايد بر اساس بهره گيري از يك يا چند روش به صورت منظم و سيستماتيك صورت پذيرد:</a:t>
            </a:r>
          </a:p>
          <a:p>
            <a:pPr marL="0" indent="0" algn="justLow"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marL="0" indent="0" algn="justLow"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dirty="0">
                <a:solidFill>
                  <a:srgbClr val="00FFFF"/>
                </a:solidFill>
                <a:effectLst/>
                <a:cs typeface="B Nazanin" pitchFamily="2" charset="-78"/>
              </a:rPr>
              <a:t>روشهاي گردآوري داده ها: </a:t>
            </a:r>
            <a:endParaRPr lang="en-US" dirty="0">
              <a:solidFill>
                <a:srgbClr val="00FFFF"/>
              </a:solidFill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5004048" y="3429000"/>
            <a:ext cx="216024" cy="1656184"/>
          </a:xfrm>
          <a:prstGeom prst="rightBrace">
            <a:avLst/>
          </a:prstGeom>
          <a:solidFill>
            <a:srgbClr val="FF0066">
              <a:alpha val="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628181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1- مشاهده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2- مصاحبه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3- پرسشنامه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4- داده های کلینیکی</a:t>
            </a:r>
            <a:endParaRPr lang="en-US" sz="2800" dirty="0">
              <a:solidFill>
                <a:srgbClr val="00FF00"/>
              </a:solidFill>
              <a:cs typeface="B Nazanin" pitchFamily="2" charset="-78"/>
            </a:endParaRPr>
          </a:p>
        </p:txBody>
      </p:sp>
      <p:pic>
        <p:nvPicPr>
          <p:cNvPr id="2" name="2020112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75" y="52006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800" b="1" dirty="0">
                <a:solidFill>
                  <a:srgbClr val="FF0066"/>
                </a:solidFill>
                <a:cs typeface="B Nazanin" pitchFamily="2" charset="-78"/>
              </a:rPr>
              <a:t>1- </a:t>
            </a:r>
            <a:r>
              <a:rPr lang="fa-IR" sz="2800" dirty="0">
                <a:cs typeface="B Nazanin" pitchFamily="2" charset="-78"/>
              </a:rPr>
              <a:t>در روش ”</a:t>
            </a:r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مشاهده“</a:t>
            </a:r>
            <a:r>
              <a:rPr lang="fa-IR" sz="2800" dirty="0">
                <a:cs typeface="B Nazanin" pitchFamily="2" charset="-78"/>
              </a:rPr>
              <a:t>، </a:t>
            </a:r>
            <a:r>
              <a:rPr lang="fa-IR" sz="2800" u="sng" dirty="0">
                <a:cs typeface="B Nazanin" pitchFamily="2" charset="-78"/>
              </a:rPr>
              <a:t>رفتار، مشخصات، و يا عملكرد موجودات زنده (انسان، حيوان، گياه)، محيط، و پديده ها ملاحظه و ثبت مي شود.</a:t>
            </a:r>
          </a:p>
          <a:p>
            <a:pPr algn="justLow" rtl="1">
              <a:lnSpc>
                <a:spcPct val="200000"/>
              </a:lnSpc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ابزارهاي اين روش: چشم- دستگاههاي مختلف</a:t>
            </a:r>
          </a:p>
          <a:p>
            <a:pPr algn="justLow" rtl="1">
              <a:lnSpc>
                <a:spcPct val="200000"/>
              </a:lnSpc>
            </a:pPr>
            <a:r>
              <a:rPr lang="fa-IR" sz="2800" dirty="0">
                <a:cs typeface="B Nazanin" pitchFamily="2" charset="-78"/>
              </a:rPr>
              <a:t>اين روش براي مطالعه رفتارهاي انساني بسيار اهميت دارد مانند :</a:t>
            </a:r>
          </a:p>
          <a:p>
            <a:pPr algn="justLow" rtl="1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 مشاهده رفتار معتادين</a:t>
            </a:r>
          </a:p>
          <a:p>
            <a:pPr algn="justLow" rtl="1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 مشاهده رفتار بچه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انواع مشاهده: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588224" y="1196752"/>
            <a:ext cx="216024" cy="936104"/>
          </a:xfrm>
          <a:prstGeom prst="rightBrace">
            <a:avLst/>
          </a:prstGeom>
          <a:solidFill>
            <a:srgbClr val="FF0000">
              <a:alpha val="0"/>
            </a:srgbClr>
          </a:solidFill>
          <a:ln w="317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FF0066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 مشاهده مشاركتي</a:t>
            </a:r>
          </a:p>
          <a:p>
            <a:pPr algn="r" rtl="1">
              <a:buClr>
                <a:srgbClr val="FF0066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 مشاهده غير مشاركتي (به صورت پنهاني)</a:t>
            </a:r>
            <a:endParaRPr lang="en-US" sz="2800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96" y="2439727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u="sng" dirty="0">
                <a:latin typeface="Times" pitchFamily="18" charset="0"/>
                <a:cs typeface="B Nazanin" pitchFamily="2" charset="-78"/>
              </a:rPr>
              <a:t>چنانچه مشاهده با استفاده از ابزار و وسايلي صورت گيرد، آن را </a:t>
            </a:r>
            <a:r>
              <a:rPr lang="fa-IR" sz="32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اندازه گيري (</a:t>
            </a:r>
            <a:r>
              <a:rPr lang="en-US" sz="28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Measurement</a:t>
            </a:r>
            <a:r>
              <a:rPr lang="fa-IR" sz="32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) </a:t>
            </a:r>
            <a:r>
              <a:rPr lang="fa-IR" sz="3200" u="sng" dirty="0">
                <a:latin typeface="Times" pitchFamily="18" charset="0"/>
                <a:cs typeface="B Nazanin" pitchFamily="2" charset="-78"/>
              </a:rPr>
              <a:t>مي نامند</a:t>
            </a:r>
            <a:r>
              <a:rPr lang="fa-IR" sz="3200" dirty="0">
                <a:latin typeface="Times" pitchFamily="18" charset="0"/>
                <a:cs typeface="B Nazanin" pitchFamily="2" charset="-78"/>
              </a:rPr>
              <a:t>.</a:t>
            </a:r>
            <a:endParaRPr lang="en-US" sz="3200" dirty="0"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210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dirty="0">
                <a:solidFill>
                  <a:srgbClr val="00FF00"/>
                </a:solidFill>
                <a:latin typeface="Times" pitchFamily="18" charset="0"/>
                <a:cs typeface="B Nazanin" pitchFamily="2" charset="-78"/>
              </a:rPr>
              <a:t>مثالهاي اندازه گيري: </a:t>
            </a:r>
            <a:r>
              <a:rPr lang="fa-IR" sz="3200" dirty="0">
                <a:latin typeface="Times" pitchFamily="18" charset="0"/>
                <a:cs typeface="B Nazanin" pitchFamily="2" charset="-78"/>
              </a:rPr>
              <a:t>وزن، قد، فشار خون، لیپیدهای سرم، </a:t>
            </a:r>
            <a:endParaRPr lang="en-US" sz="3200" dirty="0">
              <a:latin typeface="Times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433467"/>
          </a:xfrm>
        </p:spPr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fa-IR" dirty="0">
                <a:solidFill>
                  <a:srgbClr val="FF0000"/>
                </a:solidFill>
                <a:effectLst/>
                <a:cs typeface="B Nazanin" pitchFamily="2" charset="-78"/>
              </a:rPr>
              <a:t>2-</a:t>
            </a:r>
            <a:r>
              <a:rPr lang="fa-IR" dirty="0">
                <a:effectLst/>
                <a:cs typeface="B Nazanin" pitchFamily="2" charset="-78"/>
              </a:rPr>
              <a:t> در روش 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”مصاحبه“</a:t>
            </a:r>
            <a:r>
              <a:rPr lang="fa-IR" dirty="0">
                <a:effectLst/>
                <a:cs typeface="B Nazanin" pitchFamily="2" charset="-78"/>
              </a:rPr>
              <a:t>،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 </a:t>
            </a:r>
            <a:r>
              <a:rPr lang="fa-IR" u="sng" dirty="0">
                <a:effectLst/>
                <a:cs typeface="B Nazanin" pitchFamily="2" charset="-78"/>
              </a:rPr>
              <a:t>افرادي انتخاب شده و به صورت فردي يا گروهي مورد پرسش قرار مي گيرند.</a:t>
            </a:r>
          </a:p>
          <a:p>
            <a:pPr algn="justLow">
              <a:lnSpc>
                <a:spcPct val="150000"/>
              </a:lnSpc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marL="536575" indent="-274638" algn="justLow">
              <a:lnSpc>
                <a:spcPct val="150000"/>
              </a:lnSpc>
              <a:buNone/>
            </a:pPr>
            <a:r>
              <a:rPr lang="fa-IR" dirty="0">
                <a:solidFill>
                  <a:srgbClr val="FF0066"/>
                </a:solidFill>
                <a:effectLst/>
                <a:cs typeface="B Nazanin" pitchFamily="2" charset="-78"/>
              </a:rPr>
              <a:t>مانند: </a:t>
            </a:r>
            <a:r>
              <a:rPr lang="fa-IR" dirty="0">
                <a:effectLst/>
                <a:cs typeface="B Nazanin" pitchFamily="2" charset="-78"/>
              </a:rPr>
              <a:t>سؤال از ساكنين يك منطقه، كارگران يك كارخانه،</a:t>
            </a:r>
          </a:p>
          <a:p>
            <a:pPr marL="536575" indent="-274638" algn="justLow">
              <a:lnSpc>
                <a:spcPct val="150000"/>
              </a:lnSpc>
              <a:buNone/>
            </a:pPr>
            <a:r>
              <a:rPr lang="fa-IR" dirty="0">
                <a:effectLst/>
                <a:cs typeface="B Nazanin" pitchFamily="2" charset="-78"/>
              </a:rPr>
              <a:t>دانشجويان يك كلاس و....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-243408"/>
            <a:ext cx="8568952" cy="4525963"/>
          </a:xfrm>
        </p:spPr>
        <p:txBody>
          <a:bodyPr/>
          <a:lstStyle/>
          <a:p>
            <a:pPr algn="justLow"/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dirty="0">
                <a:solidFill>
                  <a:srgbClr val="FF0066"/>
                </a:solidFill>
                <a:effectLst/>
                <a:cs typeface="B Nazanin" pitchFamily="2" charset="-78"/>
              </a:rPr>
              <a:t>3-</a:t>
            </a:r>
            <a:r>
              <a:rPr lang="fa-IR" dirty="0">
                <a:effectLst/>
                <a:cs typeface="B Nazanin" pitchFamily="2" charset="-78"/>
              </a:rPr>
              <a:t> در روش 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”پرسشنامه“</a:t>
            </a:r>
            <a:r>
              <a:rPr lang="fa-IR" dirty="0">
                <a:effectLst/>
                <a:cs typeface="B Nazanin" pitchFamily="2" charset="-78"/>
              </a:rPr>
              <a:t>،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 </a:t>
            </a:r>
            <a:r>
              <a:rPr lang="fa-IR" dirty="0">
                <a:effectLst/>
                <a:cs typeface="B Nazanin" pitchFamily="2" charset="-78"/>
              </a:rPr>
              <a:t>معمولاً تعداد سؤالات قابل توجه است و محموعه آنها به صورت يك پرسشنامه كتبي تهيه و تنظيم </a:t>
            </a:r>
          </a:p>
          <a:p>
            <a:pPr algn="justLow">
              <a:buNone/>
            </a:pPr>
            <a:r>
              <a:rPr lang="fa-IR" dirty="0">
                <a:effectLst/>
                <a:cs typeface="B Nazanin" pitchFamily="2" charset="-78"/>
              </a:rPr>
              <a:t>   مي شود: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ارسال پرسشنامه همراه با دستورالعمل جهت تكميل و عودت دادن</a:t>
            </a:r>
          </a:p>
          <a:p>
            <a:pPr algn="justLow">
              <a:buClr>
                <a:srgbClr val="FF0000"/>
              </a:buClr>
              <a:buNone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     آن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توزيع پرسشنامه و گردآوري مجدد آن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مراجعه و تكميل پرسشنامه در محل</a:t>
            </a:r>
          </a:p>
          <a:p>
            <a:pPr algn="justLow"/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sz="2800" dirty="0">
                <a:effectLst/>
                <a:cs typeface="B Nazanin" pitchFamily="2" charset="-78"/>
              </a:rPr>
              <a:t>    </a:t>
            </a:r>
            <a:r>
              <a:rPr lang="fa-IR" sz="2800" dirty="0">
                <a:solidFill>
                  <a:srgbClr val="FFFF00"/>
                </a:solidFill>
                <a:effectLst/>
                <a:cs typeface="B Nazanin" pitchFamily="2" charset="-78"/>
              </a:rPr>
              <a:t>انواع سؤالات در پرسشنامه:</a:t>
            </a:r>
          </a:p>
          <a:p>
            <a:pPr algn="justLow">
              <a:buNone/>
            </a:pPr>
            <a:r>
              <a:rPr lang="fa-IR" sz="2800" dirty="0">
                <a:solidFill>
                  <a:srgbClr val="FF0000"/>
                </a:solidFill>
                <a:effectLst/>
                <a:cs typeface="B Nazanin" pitchFamily="2" charset="-78"/>
              </a:rPr>
              <a:t>-</a:t>
            </a:r>
            <a:r>
              <a:rPr lang="fa-IR" sz="2800" dirty="0">
                <a:effectLst/>
                <a:cs typeface="B Nazanin" pitchFamily="2" charset="-78"/>
              </a:rPr>
              <a:t>  سؤالات باز (پاسخ تشريحي)</a:t>
            </a:r>
          </a:p>
          <a:p>
            <a:pPr algn="justLow">
              <a:buNone/>
            </a:pPr>
            <a:r>
              <a:rPr lang="fa-IR" sz="2800" dirty="0">
                <a:solidFill>
                  <a:srgbClr val="FF0000"/>
                </a:solidFill>
                <a:effectLst/>
                <a:cs typeface="B Nazanin" pitchFamily="2" charset="-78"/>
              </a:rPr>
              <a:t>-</a:t>
            </a:r>
            <a:r>
              <a:rPr lang="fa-IR" sz="2800" dirty="0">
                <a:effectLst/>
                <a:cs typeface="B Nazanin" pitchFamily="2" charset="-78"/>
              </a:rPr>
              <a:t>  سوالات بسته (پاسخ چند جوابي)</a:t>
            </a:r>
            <a:endParaRPr lang="en-US" sz="2800" dirty="0"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8748464" y="1988840"/>
            <a:ext cx="216024" cy="2232248"/>
          </a:xfrm>
          <a:prstGeom prst="rightBrace">
            <a:avLst/>
          </a:pr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13992</TotalTime>
  <Words>291</Words>
  <Application>Microsoft Office PowerPoint</Application>
  <PresentationFormat>On-screen Show (4:3)</PresentationFormat>
  <Paragraphs>46</Paragraphs>
  <Slides>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IranNastaliq</vt:lpstr>
      <vt:lpstr>Tahoma</vt:lpstr>
      <vt:lpstr>Times</vt:lpstr>
      <vt:lpstr>Times New Roman</vt:lpstr>
      <vt:lpstr>Wingdings</vt:lpstr>
      <vt:lpstr>Yevida Potens</vt:lpstr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MRT</cp:lastModifiedBy>
  <cp:revision>1436</cp:revision>
  <dcterms:created xsi:type="dcterms:W3CDTF">2009-11-20T05:59:55Z</dcterms:created>
  <dcterms:modified xsi:type="dcterms:W3CDTF">2021-09-13T09:31:44Z</dcterms:modified>
</cp:coreProperties>
</file>